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3" r:id="rId5"/>
    <p:sldId id="260" r:id="rId6"/>
    <p:sldId id="261" r:id="rId7"/>
    <p:sldId id="262" r:id="rId8"/>
    <p:sldId id="259" r:id="rId9"/>
    <p:sldId id="265" r:id="rId10"/>
    <p:sldId id="267" r:id="rId11"/>
    <p:sldId id="266" r:id="rId12"/>
    <p:sldId id="268" r:id="rId13"/>
    <p:sldId id="269" r:id="rId14"/>
    <p:sldId id="284" r:id="rId15"/>
    <p:sldId id="285" r:id="rId16"/>
    <p:sldId id="270" r:id="rId17"/>
    <p:sldId id="272" r:id="rId18"/>
    <p:sldId id="271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shaoqian" initials="x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1"/>
            <a:ext cx="12192000" cy="243764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pic>
        <p:nvPicPr>
          <p:cNvPr id="5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3" y="380348"/>
            <a:ext cx="2622992" cy="26226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37" y="280372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238913" y="4395727"/>
            <a:ext cx="5855633" cy="5758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4" tIns="60941" rIns="121884" bIns="60941"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TextBox 1"/>
          <p:cNvSpPr txBox="1"/>
          <p:nvPr/>
        </p:nvSpPr>
        <p:spPr>
          <a:xfrm>
            <a:off x="2032707" y="3481609"/>
            <a:ext cx="8268048" cy="859155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国内外衍生品发展历程及现状</a:t>
            </a:r>
            <a:endParaRPr lang="zh-CN" altLang="en-US" sz="48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5" name="Alan Walker - Fade - 纯音乐版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672313" y="3020769"/>
            <a:ext cx="812800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20" y="939291"/>
            <a:ext cx="1664679" cy="1664679"/>
          </a:xfrm>
          <a:prstGeom prst="rect">
            <a:avLst/>
          </a:prstGeom>
        </p:spPr>
      </p:pic>
      <p:sp>
        <p:nvSpPr>
          <p:cNvPr id="9" name="TextBox 23"/>
          <p:cNvSpPr txBox="1"/>
          <p:nvPr/>
        </p:nvSpPr>
        <p:spPr>
          <a:xfrm>
            <a:off x="3993983" y="4514127"/>
            <a:ext cx="4345687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PPT Template of Northwest Normal University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4292161" y="4941947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学院</a:t>
            </a:r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系</a:t>
            </a:r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年级</a:t>
            </a:r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班        专业：</a:t>
            </a:r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4243539" y="5249724"/>
            <a:ext cx="375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答辩人：小北            导师：</a:t>
            </a:r>
            <a:r>
              <a:rPr lang="en-US" altLang="zh-CN" sz="14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 bldLvl="0" animBg="1"/>
      <p:bldP spid="8" grpId="0" bldLvl="0" animBg="1"/>
      <p:bldP spid="21" grpId="0"/>
      <p:bldP spid="9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8232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大连期货交易所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3565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2677160" y="1018540"/>
            <a:ext cx="8826500" cy="5502910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400" kern="0">
              <a:latin typeface="Agency FB"/>
              <a:ea typeface="造字工房悦黑（非商用）常规体"/>
            </a:endParaRPr>
          </a:p>
        </p:txBody>
      </p:sp>
      <p:grpSp>
        <p:nvGrpSpPr>
          <p:cNvPr id="17" name="原创设计师QQ598969553      _8"/>
          <p:cNvGrpSpPr/>
          <p:nvPr/>
        </p:nvGrpSpPr>
        <p:grpSpPr>
          <a:xfrm>
            <a:off x="732790" y="2127885"/>
            <a:ext cx="2605405" cy="2602865"/>
            <a:chOff x="2201071" y="3406041"/>
            <a:chExt cx="1805286" cy="1805938"/>
          </a:xfrm>
        </p:grpSpPr>
        <p:grpSp>
          <p:nvGrpSpPr>
            <p:cNvPr id="18" name="组合 17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/>
              </a:p>
            </p:txBody>
          </p:sp>
        </p:grpSp>
        <p:sp>
          <p:nvSpPr>
            <p:cNvPr id="19" name="TextBox 69"/>
            <p:cNvSpPr txBox="1"/>
            <p:nvPr/>
          </p:nvSpPr>
          <p:spPr>
            <a:xfrm>
              <a:off x="2630063" y="3968221"/>
              <a:ext cx="1107019" cy="64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豆粕、玉米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乙醇、聚乙烯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铁矿、煤炭、油气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食用油、淀粉等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pic>
        <p:nvPicPr>
          <p:cNvPr id="11" name="图片 10" descr="截屏2022-03-08 00.38.45"/>
          <p:cNvPicPr>
            <a:picLocks noChangeAspect="1"/>
          </p:cNvPicPr>
          <p:nvPr/>
        </p:nvPicPr>
        <p:blipFill>
          <a:blip r:embed="rId2"/>
          <a:srcRect l="327" t="967" b="360"/>
          <a:stretch>
            <a:fillRect/>
          </a:stretch>
        </p:blipFill>
        <p:spPr>
          <a:xfrm>
            <a:off x="3338195" y="1234440"/>
            <a:ext cx="7546975" cy="505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8232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大连期货交易所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3565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2677160" y="1018540"/>
            <a:ext cx="8826500" cy="5502910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1400" kern="0">
              <a:latin typeface="Agency FB"/>
              <a:ea typeface="造字工房悦黑（非商用）常规体"/>
            </a:endParaRPr>
          </a:p>
        </p:txBody>
      </p:sp>
      <p:grpSp>
        <p:nvGrpSpPr>
          <p:cNvPr id="17" name="原创设计师QQ598969553      _8"/>
          <p:cNvGrpSpPr/>
          <p:nvPr/>
        </p:nvGrpSpPr>
        <p:grpSpPr>
          <a:xfrm>
            <a:off x="732790" y="2127885"/>
            <a:ext cx="2605405" cy="2602865"/>
            <a:chOff x="2201071" y="3406041"/>
            <a:chExt cx="1805286" cy="1805938"/>
          </a:xfrm>
        </p:grpSpPr>
        <p:grpSp>
          <p:nvGrpSpPr>
            <p:cNvPr id="18" name="组合 17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/>
              </a:p>
            </p:txBody>
          </p:sp>
        </p:grpSp>
        <p:sp>
          <p:nvSpPr>
            <p:cNvPr id="19" name="TextBox 69"/>
            <p:cNvSpPr txBox="1"/>
            <p:nvPr/>
          </p:nvSpPr>
          <p:spPr>
            <a:xfrm>
              <a:off x="2630063" y="3968221"/>
              <a:ext cx="1107019" cy="64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豆粕、玉米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乙醇、聚乙烯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铁矿、煤炭、油气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食用油、淀粉等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pic>
        <p:nvPicPr>
          <p:cNvPr id="11" name="图片 10" descr="截屏2022-03-08 00.38.45"/>
          <p:cNvPicPr>
            <a:picLocks noChangeAspect="1"/>
          </p:cNvPicPr>
          <p:nvPr/>
        </p:nvPicPr>
        <p:blipFill>
          <a:blip r:embed="rId2"/>
          <a:srcRect l="327" t="967" b="360"/>
          <a:stretch>
            <a:fillRect/>
          </a:stretch>
        </p:blipFill>
        <p:spPr>
          <a:xfrm>
            <a:off x="3338195" y="1234440"/>
            <a:ext cx="7546975" cy="505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5775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中国金融期货交易所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79003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2790" y="2127885"/>
            <a:ext cx="10772140" cy="3046730"/>
            <a:chOff x="1154" y="3351"/>
            <a:chExt cx="16964" cy="4798"/>
          </a:xfrm>
        </p:grpSpPr>
        <p:sp>
          <p:nvSpPr>
            <p:cNvPr id="10" name="原创设计师QQ598969553      _5"/>
            <p:cNvSpPr/>
            <p:nvPr/>
          </p:nvSpPr>
          <p:spPr>
            <a:xfrm>
              <a:off x="4218" y="3351"/>
              <a:ext cx="13900" cy="4798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latin typeface="Agency FB"/>
                <a:ea typeface="造字工房悦黑（非商用）常规体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 rot="0">
              <a:off x="1154" y="3351"/>
              <a:ext cx="4103" cy="4099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/>
              </a:p>
            </p:txBody>
          </p:sp>
        </p:grpSp>
        <p:pic>
          <p:nvPicPr>
            <p:cNvPr id="3" name="图片 2" descr="截屏2022-03-08 00.49.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" y="4600"/>
              <a:ext cx="11078" cy="2352"/>
            </a:xfrm>
            <a:prstGeom prst="rect">
              <a:avLst/>
            </a:prstGeom>
          </p:spPr>
        </p:pic>
        <p:sp>
          <p:nvSpPr>
            <p:cNvPr id="7" name="TextBox 69"/>
            <p:cNvSpPr txBox="1"/>
            <p:nvPr/>
          </p:nvSpPr>
          <p:spPr>
            <a:xfrm>
              <a:off x="2144" y="4340"/>
              <a:ext cx="2516" cy="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charset="-122"/>
                  <a:ea typeface="微软雅黑" charset="-122"/>
                </a:rPr>
                <a:t>金融期货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charset="-122"/>
                  <a:ea typeface="微软雅黑" charset="-122"/>
                </a:rPr>
                <a:t>:</a:t>
              </a:r>
              <a:endParaRPr lang="en-US" altLang="zh-CN" sz="1355" b="1" dirty="0">
                <a:solidFill>
                  <a:srgbClr val="FF0000"/>
                </a:solidFill>
                <a:latin typeface="微软雅黑" charset="-122"/>
                <a:ea typeface="微软雅黑" charset="-122"/>
              </a:endParaRPr>
            </a:p>
            <a:p>
              <a:endParaRPr lang="en-US" altLang="zh-CN" sz="1355" b="1" dirty="0">
                <a:solidFill>
                  <a:srgbClr val="FF0000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b="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  国债期货</a:t>
              </a:r>
              <a:endParaRPr lang="zh-CN" altLang="en-US" sz="1355" b="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endParaRPr lang="zh-CN" altLang="en-US" sz="1355" b="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b="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  股指期货</a:t>
              </a:r>
              <a:endParaRPr lang="zh-CN" altLang="en-US" sz="1355" b="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endParaRPr lang="zh-CN" altLang="en-US" sz="1355" b="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4460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远期合约：例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8466" y="41106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2" name="图片 1" descr="截屏2022-03-08 09.03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" y="1067435"/>
            <a:ext cx="7348220" cy="5096510"/>
          </a:xfrm>
          <a:prstGeom prst="rect">
            <a:avLst/>
          </a:prstGeom>
        </p:spPr>
      </p:pic>
      <p:sp>
        <p:nvSpPr>
          <p:cNvPr id="15" name="原创设计师QQ598969553      _5"/>
          <p:cNvSpPr/>
          <p:nvPr/>
        </p:nvSpPr>
        <p:spPr>
          <a:xfrm>
            <a:off x="8162290" y="2289810"/>
            <a:ext cx="3573145" cy="1525905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l">
              <a:defRPr/>
            </a:pPr>
            <a:r>
              <a:rPr lang="en-US" altLang="zh-CN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T+D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：上海黄金交易所推出的以保证金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>
              <a:defRPr/>
            </a:pP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         方式进行的现货延期交收业务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>
              <a:defRPr/>
            </a:pPr>
            <a:endParaRPr lang="en-US" altLang="zh-CN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>
              <a:defRPr/>
            </a:pPr>
            <a:r>
              <a:rPr lang="en-US" altLang="zh-CN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Au(T+N1)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Au(T+N2)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>
              <a:defRPr/>
            </a:pPr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         黄金远期合约</a:t>
            </a:r>
            <a:endParaRPr lang="zh-CN" altLang="en-US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ctr">
              <a:defRPr/>
            </a:pPr>
            <a:endParaRPr lang="en-US" sz="1400" ker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16916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期权：例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0408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3" name="图片 2" descr="1191646700235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1240790"/>
            <a:ext cx="10058400" cy="420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6669" y="1666124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118833" y="-570591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4001460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1A3F6C"/>
                </a:solidFill>
                <a:latin typeface="Impact" panose="020B0806030902050204" pitchFamily="34" charset="0"/>
              </a:rPr>
              <a:t>PART 03</a:t>
            </a:r>
            <a:endParaRPr lang="zh-CN" altLang="en-US" sz="96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5880" y="3777615"/>
            <a:ext cx="375412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  <a:sym typeface="+mn-ea"/>
              </a:rPr>
              <a:t>场内市场交易现状</a:t>
            </a:r>
            <a:endParaRPr lang="zh-CN" altLang="en-US" sz="2665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911242" y="4521584"/>
            <a:ext cx="6937973" cy="8318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1997年央行允许中国银行作为首家试点办理远期结售汇业务，标志着我国场外衍生品市场的开始。目前我国场外衍生品市场以银行间场外衍生品市场为主，证券期货场外衍生品市场为辅，业务体量小，仍有较大发展空间。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82727" y="2490049"/>
            <a:ext cx="702937" cy="707692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43319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场外市场发展的重要时点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44416" y="41106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/>
          <p:cNvSpPr txBox="1"/>
          <p:nvPr/>
        </p:nvSpPr>
        <p:spPr>
          <a:xfrm>
            <a:off x="4286854" y="2015451"/>
            <a:ext cx="4608512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sz="1335" dirty="0"/>
              <a:t>央行允许中国银行作为首家试点办理远期结售汇业务，标志着我国场外衍生 品市场的开始</a:t>
            </a:r>
            <a:endParaRPr sz="1335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2945190" y="2062475"/>
            <a:ext cx="105611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4"/>
          <p:cNvSpPr txBox="1"/>
          <p:nvPr/>
        </p:nvSpPr>
        <p:spPr>
          <a:xfrm>
            <a:off x="4286854" y="2653948"/>
            <a:ext cx="4608512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sz="1335" dirty="0"/>
              <a:t>央行在银行间债券市场正式推出债券远期交易</a:t>
            </a:r>
            <a:endParaRPr sz="1335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2945190" y="2737167"/>
            <a:ext cx="105611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682750" y="1879600"/>
            <a:ext cx="1346835" cy="47942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1997</a:t>
            </a:r>
            <a:endParaRPr lang="zh-CN" altLang="en-US" sz="2400" dirty="0"/>
          </a:p>
        </p:txBody>
      </p:sp>
      <p:sp>
        <p:nvSpPr>
          <p:cNvPr id="34" name="椭圆 33"/>
          <p:cNvSpPr/>
          <p:nvPr/>
        </p:nvSpPr>
        <p:spPr>
          <a:xfrm>
            <a:off x="1682750" y="2548890"/>
            <a:ext cx="1344930" cy="47942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2005</a:t>
            </a:r>
            <a:endParaRPr lang="zh-CN" altLang="en-US" sz="24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45190" y="3406457"/>
            <a:ext cx="105611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682750" y="3218180"/>
            <a:ext cx="1344930" cy="47942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200</a:t>
            </a:r>
            <a:r>
              <a:rPr lang="en-US" altLang="zh-CN" sz="2400" dirty="0"/>
              <a:t>6</a:t>
            </a:r>
            <a:endParaRPr lang="en-US" altLang="zh-CN" sz="2400" dirty="0"/>
          </a:p>
        </p:txBody>
      </p:sp>
      <p:sp>
        <p:nvSpPr>
          <p:cNvPr id="49" name="文本框 48"/>
          <p:cNvSpPr txBox="1"/>
          <p:nvPr/>
        </p:nvSpPr>
        <p:spPr>
          <a:xfrm>
            <a:off x="4161790" y="33305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50" name="TextBox 14"/>
          <p:cNvSpPr txBox="1"/>
          <p:nvPr/>
        </p:nvSpPr>
        <p:spPr>
          <a:xfrm>
            <a:off x="4286854" y="3331493"/>
            <a:ext cx="4608512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sz="1335" dirty="0"/>
              <a:t>启动人民币利率互换交易试点</a:t>
            </a:r>
            <a:endParaRPr sz="1335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2947095" y="4075747"/>
            <a:ext cx="105611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1684655" y="3887470"/>
            <a:ext cx="1344930" cy="47942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200</a:t>
            </a:r>
            <a:r>
              <a:rPr lang="en-US" altLang="zh-CN" sz="2400" dirty="0"/>
              <a:t>7</a:t>
            </a:r>
            <a:endParaRPr lang="en-US" altLang="zh-CN" sz="2400" dirty="0"/>
          </a:p>
        </p:txBody>
      </p:sp>
      <p:sp>
        <p:nvSpPr>
          <p:cNvPr id="53" name="文本框 52"/>
          <p:cNvSpPr txBox="1"/>
          <p:nvPr/>
        </p:nvSpPr>
        <p:spPr>
          <a:xfrm>
            <a:off x="4163695" y="399986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54" name="TextBox 14"/>
          <p:cNvSpPr txBox="1"/>
          <p:nvPr/>
        </p:nvSpPr>
        <p:spPr>
          <a:xfrm>
            <a:off x="4286854" y="3995068"/>
            <a:ext cx="4608512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sz="1335" dirty="0"/>
              <a:t>推出远期利率协议</a:t>
            </a:r>
            <a:endParaRPr sz="1335" dirty="0"/>
          </a:p>
        </p:txBody>
      </p:sp>
      <p:cxnSp>
        <p:nvCxnSpPr>
          <p:cNvPr id="55" name="直接连接符 54"/>
          <p:cNvCxnSpPr/>
          <p:nvPr/>
        </p:nvCxnSpPr>
        <p:spPr>
          <a:xfrm>
            <a:off x="2947095" y="4745037"/>
            <a:ext cx="105611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684655" y="4556760"/>
            <a:ext cx="1344930" cy="47942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20</a:t>
            </a:r>
            <a:r>
              <a:rPr lang="en-US" altLang="zh-CN" sz="2400" dirty="0"/>
              <a:t>13</a:t>
            </a:r>
            <a:endParaRPr lang="en-US" altLang="zh-CN" sz="2400" dirty="0"/>
          </a:p>
        </p:txBody>
      </p:sp>
      <p:sp>
        <p:nvSpPr>
          <p:cNvPr id="57" name="文本框 56"/>
          <p:cNvSpPr txBox="1"/>
          <p:nvPr/>
        </p:nvSpPr>
        <p:spPr>
          <a:xfrm>
            <a:off x="4163695" y="47123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58" name="TextBox 14"/>
          <p:cNvSpPr txBox="1"/>
          <p:nvPr/>
        </p:nvSpPr>
        <p:spPr>
          <a:xfrm>
            <a:off x="4286854" y="4704998"/>
            <a:ext cx="4608512" cy="333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defRPr>
            </a:lvl1pPr>
          </a:lstStyle>
          <a:p>
            <a:r>
              <a:rPr sz="1335" dirty="0"/>
              <a:t>证券业协会发布《中国 证券市场金融衍生品交易主协议》，我国证券公司场外金融衍生品业务正式开始。</a:t>
            </a:r>
            <a:endParaRPr sz="133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9" grpId="0"/>
      <p:bldP spid="21" grpId="0"/>
      <p:bldP spid="31" grpId="0" bldLvl="0" animBg="1"/>
      <p:bldP spid="34" grpId="0" bldLvl="0" animBg="1"/>
      <p:bldP spid="43" grpId="0" bldLvl="0" animBg="1"/>
      <p:bldP spid="50" grpId="0"/>
      <p:bldP spid="52" grpId="0" bldLvl="0" animBg="1"/>
      <p:bldP spid="54" grpId="0"/>
      <p:bldP spid="56" grpId="0" bldLvl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4460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场外市场范畴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846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34"/>
          <p:cNvSpPr/>
          <p:nvPr/>
        </p:nvSpPr>
        <p:spPr>
          <a:xfrm rot="5400000" flipV="1">
            <a:off x="9587865" y="3653155"/>
            <a:ext cx="1551940" cy="2718435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1421765" y="1348740"/>
            <a:ext cx="1715770" cy="234315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30213" y="1770001"/>
            <a:ext cx="7167987" cy="163320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12215" y="4340860"/>
            <a:ext cx="7167880" cy="113411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1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9" name="TextBox 23"/>
          <p:cNvSpPr>
            <a:spLocks noChangeArrowheads="1"/>
          </p:cNvSpPr>
          <p:nvPr/>
        </p:nvSpPr>
        <p:spPr bwMode="auto">
          <a:xfrm>
            <a:off x="4245556" y="2128748"/>
            <a:ext cx="6337300" cy="61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335" dirty="0">
                <a:latin typeface="微软雅黑" charset="-122"/>
                <a:ea typeface="微软雅黑" charset="-122"/>
                <a:sym typeface="微软雅黑" charset="-122"/>
              </a:rPr>
              <a:t>银行间场外衍生品市场主要由央行监管，交易场所包括银行间外汇交易中心、上海黄金交 易所、银行间交易商协会、商业银行柜台等，交易规模占整体场外衍生品市场的 90%以上。</a:t>
            </a:r>
            <a:endParaRPr lang="zh-CN" altLang="en-US" sz="1335" dirty="0"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20" name="TextBox 24"/>
          <p:cNvSpPr>
            <a:spLocks noChangeArrowheads="1"/>
          </p:cNvSpPr>
          <p:nvPr/>
        </p:nvSpPr>
        <p:spPr bwMode="auto">
          <a:xfrm>
            <a:off x="1228725" y="2200275"/>
            <a:ext cx="15621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latin typeface="微软雅黑" charset="-122"/>
                <a:ea typeface="微软雅黑" charset="-122"/>
              </a:rPr>
              <a:t>银行间场外衍生品市场为主</a:t>
            </a:r>
            <a:endParaRPr lang="zh-CN" altLang="en-US" sz="2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1" name="TextBox 31"/>
          <p:cNvSpPr>
            <a:spLocks noChangeArrowheads="1"/>
          </p:cNvSpPr>
          <p:nvPr/>
        </p:nvSpPr>
        <p:spPr bwMode="auto">
          <a:xfrm>
            <a:off x="9746615" y="4634865"/>
            <a:ext cx="187833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证券期货场外衍生品市场为辅</a:t>
            </a:r>
            <a:endParaRPr lang="zh-CN" altLang="en-US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2" name="TextBox 25"/>
          <p:cNvSpPr>
            <a:spLocks noChangeArrowheads="1"/>
          </p:cNvSpPr>
          <p:nvPr/>
        </p:nvSpPr>
        <p:spPr bwMode="auto">
          <a:xfrm>
            <a:off x="1553633" y="4634867"/>
            <a:ext cx="6623051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335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证券期货场外衍生品市场起步较迟，主要由证监会监管，交易场所包括证券公司柜体 及报价系统、期货风险管理公司柜台市场、大连商品交易所、沪深交易所等。</a:t>
            </a:r>
            <a:endParaRPr lang="zh-CN" altLang="en-US" sz="1335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9" grpId="0" bldLvl="0" animBg="1"/>
          <p:bldP spid="19" grpId="0" bldLvl="0" autoUpdateAnimBg="0"/>
          <p:bldP spid="20" grpId="0" bldLvl="0" autoUpdateAnimBg="0"/>
          <p:bldP spid="21" grpId="0" bldLvl="0" autoUpdateAnimBg="0"/>
          <p:bldP spid="22" grpId="0" bldLvl="0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9" grpId="0" bldLvl="0" animBg="1"/>
          <p:bldP spid="19" grpId="0" bldLvl="0" autoUpdateAnimBg="0"/>
          <p:bldP spid="20" grpId="0" bldLvl="0" autoUpdateAnimBg="0"/>
          <p:bldP spid="21" grpId="0" bldLvl="0" autoUpdateAnimBg="0"/>
          <p:bldP spid="22" grpId="0" bldLvl="0" autoUpdateAnimBg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4460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场外市场规模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58466" y="41106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rot="5400000">
            <a:off x="3422776" y="2844862"/>
            <a:ext cx="1203627" cy="1563792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5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17" name="椭圆 34"/>
          <p:cNvSpPr/>
          <p:nvPr/>
        </p:nvSpPr>
        <p:spPr>
          <a:xfrm rot="5400000">
            <a:off x="2651180" y="4330557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latin typeface="微软雅黑" charset="-122"/>
              <a:ea typeface="微软雅黑" charset="-122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4119482" y="4815595"/>
            <a:ext cx="5516880" cy="54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zh-CN" altLang="en-US" sz="1465" dirty="0">
                <a:latin typeface="微软雅黑" charset="-122"/>
                <a:ea typeface="微软雅黑" charset="-122"/>
              </a:rPr>
              <a:t>美国场外股票类衍生品占总市值的比重则在6%-8%左右的水平，</a:t>
            </a:r>
            <a:endParaRPr lang="zh-CN" altLang="en-US" sz="1465" dirty="0">
              <a:latin typeface="微软雅黑" charset="-122"/>
              <a:ea typeface="微软雅黑" charset="-122"/>
            </a:endParaRPr>
          </a:p>
          <a:p>
            <a:pPr algn="l">
              <a:defRPr/>
            </a:pPr>
            <a:r>
              <a:rPr lang="zh-CN" altLang="en-US" sz="1465" dirty="0">
                <a:latin typeface="微软雅黑" charset="-122"/>
                <a:ea typeface="微软雅黑" charset="-122"/>
              </a:rPr>
              <a:t>相对而言，我国衍生品业务还有较大提升空间。</a:t>
            </a:r>
            <a:endParaRPr lang="zh-CN" altLang="en-US" sz="1465" dirty="0">
              <a:latin typeface="微软雅黑" charset="-122"/>
              <a:ea typeface="微软雅黑" charset="-122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4806030" y="3251220"/>
            <a:ext cx="6964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zh-CN" altLang="en-US" sz="1465" dirty="0">
                <a:latin typeface="微软雅黑" charset="-122"/>
                <a:ea typeface="微软雅黑" charset="-122"/>
              </a:rPr>
              <a:t>场外衍生品业务能够满足机构 客户在投资方面的个性化需求以及规避风险的需求，</a:t>
            </a:r>
            <a:endParaRPr lang="zh-CN" altLang="en-US" sz="1465" dirty="0">
              <a:latin typeface="微软雅黑" charset="-122"/>
              <a:ea typeface="微软雅黑" charset="-122"/>
            </a:endParaRPr>
          </a:p>
          <a:p>
            <a:pPr algn="l">
              <a:defRPr/>
            </a:pPr>
            <a:r>
              <a:rPr lang="zh-CN" altLang="en-US" sz="1465" dirty="0">
                <a:latin typeface="微软雅黑" charset="-122"/>
                <a:ea typeface="微软雅黑" charset="-122"/>
              </a:rPr>
              <a:t>近年来我国证券场外衍生品名义本金（包括个股、股指、商品、其他类）</a:t>
            </a:r>
            <a:endParaRPr lang="zh-CN" altLang="en-US" sz="1465" dirty="0">
              <a:latin typeface="微软雅黑" charset="-122"/>
              <a:ea typeface="微软雅黑" charset="-122"/>
            </a:endParaRPr>
          </a:p>
          <a:p>
            <a:pPr algn="l">
              <a:defRPr/>
            </a:pPr>
            <a:r>
              <a:rPr lang="zh-CN" altLang="en-US" sz="1465" dirty="0">
                <a:latin typeface="微软雅黑" charset="-122"/>
                <a:ea typeface="微软雅黑" charset="-122"/>
              </a:rPr>
              <a:t>占境内上市公司市值比重从2018年年初0.8%提升至2021年10月的2.3%。</a:t>
            </a:r>
            <a:endParaRPr lang="en-US" altLang="zh-CN" sz="1465" dirty="0">
              <a:latin typeface="微软雅黑" charset="-122"/>
              <a:ea typeface="微软雅黑" charset="-122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4183815" y="2019829"/>
            <a:ext cx="60394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latin typeface="微软雅黑" charset="-122"/>
                <a:ea typeface="微软雅黑" charset="-122"/>
              </a:rPr>
              <a:t>我国证券场外衍生品业务体量小，有较大发展空间。</a:t>
            </a:r>
            <a:endParaRPr lang="zh-CN" altLang="en-US" sz="2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7" name="椭圆 34"/>
          <p:cNvSpPr/>
          <p:nvPr/>
        </p:nvSpPr>
        <p:spPr>
          <a:xfrm rot="5400000">
            <a:off x="2672270" y="1450101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latin typeface="微软雅黑" charset="-122"/>
              <a:ea typeface="微软雅黑" charset="-122"/>
            </a:endParaRPr>
          </a:p>
        </p:txBody>
      </p:sp>
      <p:sp>
        <p:nvSpPr>
          <p:cNvPr id="36" name="KSO_Shape"/>
          <p:cNvSpPr/>
          <p:nvPr/>
        </p:nvSpPr>
        <p:spPr bwMode="auto">
          <a:xfrm>
            <a:off x="2727073" y="1961080"/>
            <a:ext cx="796196" cy="54672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ea typeface="微软雅黑" charset="-122"/>
            </a:endParaRPr>
          </a:p>
        </p:txBody>
      </p:sp>
      <p:sp>
        <p:nvSpPr>
          <p:cNvPr id="37" name="KSO_Shape"/>
          <p:cNvSpPr/>
          <p:nvPr/>
        </p:nvSpPr>
        <p:spPr bwMode="auto">
          <a:xfrm>
            <a:off x="3486602" y="3290098"/>
            <a:ext cx="697277" cy="69030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ea typeface="微软雅黑" charset="-122"/>
            </a:endParaRPr>
          </a:p>
        </p:txBody>
      </p:sp>
      <p:sp>
        <p:nvSpPr>
          <p:cNvPr id="38" name="KSO_Shape"/>
          <p:cNvSpPr/>
          <p:nvPr/>
        </p:nvSpPr>
        <p:spPr>
          <a:xfrm>
            <a:off x="2763581" y="4798610"/>
            <a:ext cx="640389" cy="640389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rgbClr val="FFFFFF"/>
              </a:solidFill>
              <a:ea typeface="微软雅黑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17" grpId="0" bldLvl="0" animBg="1"/>
          <p:bldP spid="21" grpId="0"/>
          <p:bldP spid="24" grpId="0"/>
          <p:bldP spid="26" grpId="0"/>
          <p:bldP spid="27" grpId="0" bldLvl="0" animBg="1"/>
          <p:bldP spid="36" grpId="0" bldLvl="0" animBg="1"/>
          <p:bldP spid="37" grpId="0" bldLvl="0" animBg="1"/>
          <p:bldP spid="3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17" grpId="0" bldLvl="0" animBg="1"/>
          <p:bldP spid="21" grpId="0"/>
          <p:bldP spid="24" grpId="0"/>
          <p:bldP spid="26" grpId="0"/>
          <p:bldP spid="27" grpId="0" bldLvl="0" animBg="1"/>
          <p:bldP spid="36" grpId="0" bldLvl="0" animBg="1"/>
          <p:bldP spid="37" grpId="0" bldLvl="0" animBg="1"/>
          <p:bldP spid="38" grpId="0" bldLvl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6669" y="1666124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118833" y="-570591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4001460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1A3F6C"/>
                </a:solidFill>
                <a:latin typeface="Impact" panose="020B0806030902050204" pitchFamily="34" charset="0"/>
              </a:rPr>
              <a:t>PART 04</a:t>
            </a:r>
            <a:endParaRPr lang="zh-CN" altLang="en-US" sz="96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5880" y="3777615"/>
            <a:ext cx="375412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  <a:sym typeface="+mn-ea"/>
              </a:rPr>
              <a:t>场外市场交易现状</a:t>
            </a:r>
            <a:endParaRPr lang="zh-CN" altLang="en-US" sz="2665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901717" y="4510789"/>
            <a:ext cx="6937973" cy="337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部分场外衍生品的交易数据</a:t>
            </a:r>
            <a:endParaRPr 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82727" y="2490049"/>
            <a:ext cx="702937" cy="707692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1188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526669" y="293248"/>
            <a:ext cx="2384573" cy="2384573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770100" y="1203313"/>
            <a:ext cx="4239532" cy="706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 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1824012" y="1107597"/>
            <a:ext cx="1692445" cy="706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TC Avant Garde Std XLt"/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3712184" y="2644925"/>
            <a:ext cx="717848" cy="666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735" dirty="0">
                <a:solidFill>
                  <a:srgbClr val="1A3F6C"/>
                </a:solidFill>
              </a:rPr>
              <a:t>01</a:t>
            </a:r>
            <a:endParaRPr lang="zh-CN" altLang="en-US" sz="3735" dirty="0">
              <a:solidFill>
                <a:srgbClr val="1A3F6C"/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3712184" y="3570540"/>
            <a:ext cx="717848" cy="666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735" dirty="0">
                <a:solidFill>
                  <a:srgbClr val="1A3F6C"/>
                </a:solidFill>
              </a:rPr>
              <a:t>02</a:t>
            </a:r>
            <a:endParaRPr lang="zh-CN" altLang="en-US" sz="3735" dirty="0">
              <a:solidFill>
                <a:srgbClr val="1A3F6C"/>
              </a:solidFill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3712184" y="4496155"/>
            <a:ext cx="717848" cy="666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735" dirty="0">
                <a:solidFill>
                  <a:srgbClr val="1A3F6C"/>
                </a:solidFill>
              </a:rPr>
              <a:t>03</a:t>
            </a:r>
            <a:endParaRPr lang="zh-CN" altLang="en-US" sz="3735" dirty="0">
              <a:solidFill>
                <a:srgbClr val="1A3F6C"/>
              </a:solidFill>
            </a:endParaRPr>
          </a:p>
        </p:txBody>
      </p:sp>
      <p:sp>
        <p:nvSpPr>
          <p:cNvPr id="15" name="文本框 20"/>
          <p:cNvSpPr txBox="1"/>
          <p:nvPr/>
        </p:nvSpPr>
        <p:spPr>
          <a:xfrm>
            <a:off x="3712184" y="5350047"/>
            <a:ext cx="717848" cy="6661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735" dirty="0">
                <a:solidFill>
                  <a:srgbClr val="1A3F6C"/>
                </a:solidFill>
              </a:rPr>
              <a:t>04</a:t>
            </a:r>
            <a:endParaRPr lang="zh-CN" altLang="en-US" sz="3735" dirty="0">
              <a:solidFill>
                <a:srgbClr val="1A3F6C"/>
              </a:solidFill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4500331" y="2706424"/>
            <a:ext cx="277896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场内市场发展历程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7" name="文本框 22"/>
          <p:cNvSpPr txBox="1"/>
          <p:nvPr/>
        </p:nvSpPr>
        <p:spPr>
          <a:xfrm>
            <a:off x="4500245" y="3630930"/>
            <a:ext cx="309054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场内市场交易现状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8" name="文本框 23"/>
          <p:cNvSpPr txBox="1"/>
          <p:nvPr/>
        </p:nvSpPr>
        <p:spPr>
          <a:xfrm>
            <a:off x="4500331" y="4557669"/>
            <a:ext cx="277896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场外市场发展历程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9" name="文本框 24"/>
          <p:cNvSpPr txBox="1"/>
          <p:nvPr/>
        </p:nvSpPr>
        <p:spPr>
          <a:xfrm>
            <a:off x="4500331" y="5411561"/>
            <a:ext cx="277896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场外市场交易现状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875328" y="328451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75328" y="4209108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875328" y="512948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875328" y="5983039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875327" y="1972516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vortex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bldLvl="0" animBg="1"/>
          <p:bldP spid="21" grpId="0" bldLvl="0" animBg="1"/>
          <p:bldP spid="22" grpId="0" bldLvl="0" animBg="1"/>
          <p:bldP spid="23" grpId="0" bldLvl="0" animBg="1"/>
          <p:bldP spid="2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bldLvl="0" animBg="1"/>
          <p:bldP spid="21" grpId="0" bldLvl="0" animBg="1"/>
          <p:bldP spid="22" grpId="0" bldLvl="0" animBg="1"/>
          <p:bldP spid="23" grpId="0" bldLvl="0" animBg="1"/>
          <p:bldP spid="24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3743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1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2" name="图片 1" descr="截屏2022-03-08 01.28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0320"/>
            <a:ext cx="10058400" cy="427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3743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1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3" name="图片 2" descr="截屏2022-03-08 01.28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8855"/>
            <a:ext cx="10058400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4417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2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9" name="图片 8" descr="截屏2022-03-08 01.37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55" y="1846580"/>
            <a:ext cx="5711190" cy="3164840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549910" y="1924685"/>
            <a:ext cx="4766310" cy="2560320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l">
              <a:defRPr/>
            </a:pPr>
            <a:r>
              <a:rPr lang="en-US" sz="1400" kern="0">
                <a:latin typeface="微软雅黑" charset="0"/>
                <a:ea typeface="微软雅黑" charset="0"/>
                <a:cs typeface="微软雅黑" charset="0"/>
              </a:rPr>
              <a:t>2022年1月，人民币利率互换集中清算合约中以 FR007为浮动端参考利率的有13677亿元，清算规模占比89.5%；</a:t>
            </a:r>
            <a:endParaRPr lang="en-US" sz="1400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sz="1400" kern="0">
                <a:latin typeface="微软雅黑" charset="0"/>
                <a:ea typeface="微软雅黑" charset="0"/>
                <a:cs typeface="微软雅黑" charset="0"/>
              </a:rPr>
              <a:t>以Shibor_3M为浮动端参考利率的有1457亿元，清算规模占比9.5%；</a:t>
            </a:r>
            <a:endParaRPr lang="en-US" sz="1400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sz="1400" kern="0">
                <a:latin typeface="微软雅黑" charset="0"/>
                <a:ea typeface="微软雅黑" charset="0"/>
                <a:cs typeface="微软雅黑" charset="0"/>
              </a:rPr>
              <a:t>以Shibor_O/N为浮动端参考利率的有23亿元，清算规模占比0.2%</a:t>
            </a:r>
            <a:r>
              <a:rPr lang="zh-CN" altLang="en-US" sz="1400" kern="0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 sz="1400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sz="1400" kern="0">
                <a:latin typeface="微软雅黑" charset="0"/>
                <a:ea typeface="微软雅黑" charset="0"/>
                <a:cs typeface="微软雅黑" charset="0"/>
              </a:rPr>
              <a:t>以1年期 LPR 为浮动端参考利率的有129亿元，清算规模占比0.8%。</a:t>
            </a:r>
            <a:endParaRPr lang="en-US" sz="1400" ker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4417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3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pic>
        <p:nvPicPr>
          <p:cNvPr id="2" name="图片 1" descr="截屏2022-03-08 01.40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30" y="1924685"/>
            <a:ext cx="6146800" cy="2835275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549910" y="2524125"/>
            <a:ext cx="4766310" cy="1413510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l">
              <a:defRPr/>
            </a:pPr>
            <a:r>
              <a:rPr lang="en-US" sz="1400" kern="0">
                <a:latin typeface="微软雅黑" charset="0"/>
                <a:ea typeface="微软雅黑" charset="0"/>
                <a:cs typeface="微软雅黑" charset="0"/>
              </a:rPr>
              <a:t>2022年1月，标准债券远期集中清算162笔，规模56亿元，同比下降76.2%。其中51.7亿元以国开债和农发债虚拟券为交割标的，4.3亿元以农发债实物券为交割标的。</a:t>
            </a:r>
            <a:endParaRPr lang="en-US" sz="1400" ker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4417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4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2213610" y="2065655"/>
            <a:ext cx="7633970" cy="3261995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2022年1月，大宗商品衍生品中央对手清算月度协议3010个，规模约10亿元，同比增长2086.5%，环比下降4.7%。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从产品类型看，人民币甲醇掉期和人民币乙二醇掉期规模较大，分别为5.5亿元和3.9亿元，占比分别约为55%和39%。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截至2022年1月末，大宗商品衍生品存续规模0.03亿元，同比增长11.2%。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大宗商品衍生品中央对手清算业务共有综合清算会员7家、普通清算会员7家、代理客户662家。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4417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场外市场交易现状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5</a:t>
            </a:r>
            <a:endParaRPr lang="en-US" altLang="zh-CN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86836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sp>
        <p:nvSpPr>
          <p:cNvPr id="10" name="原创设计师QQ598969553      _5"/>
          <p:cNvSpPr/>
          <p:nvPr/>
        </p:nvSpPr>
        <p:spPr>
          <a:xfrm>
            <a:off x="2213610" y="2065655"/>
            <a:ext cx="7633970" cy="3261995"/>
          </a:xfrm>
          <a:prstGeom prst="roundRect">
            <a:avLst/>
          </a:prstGeom>
          <a:gradFill flip="none" rotWithShape="1">
            <a:gsLst>
              <a:gs pos="4500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000000" scaled="0"/>
            <a:tileRect/>
          </a:gradFill>
          <a:ln w="635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7400000" scaled="0"/>
            </a:gradFill>
            <a:prstDash val="solid"/>
            <a:miter lim="800000"/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2022年1月，大宗商品衍生品中央对手清算月度协议3010个，规模约10亿元，同比增长2086.5%，环比下降4.7%。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从产品类型看，人民币甲醇掉期和人民币乙二醇掉期规模较大，分别为5.5亿元和3.9亿元，占比分别约为55%和39%。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截至2022年1月末，大宗商品衍生品存续规模0.03亿元，同比增长11.2%。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defRPr/>
            </a:pPr>
            <a:r>
              <a:rPr lang="en-US" kern="0">
                <a:latin typeface="微软雅黑" charset="0"/>
                <a:ea typeface="微软雅黑" charset="0"/>
                <a:cs typeface="微软雅黑" charset="0"/>
              </a:rPr>
              <a:t>大宗商品衍生品中央对手清算业务共有综合清算会员7家、普通清算会员7家、代理客户662家。</a:t>
            </a:r>
            <a:endParaRPr lang="en-US" ker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6669" y="1666124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118833" y="-570591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4001460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1A3F6C"/>
                </a:solidFill>
                <a:latin typeface="Impact" panose="020B0806030902050204" pitchFamily="34" charset="0"/>
              </a:rPr>
              <a:t>PART 01</a:t>
            </a:r>
            <a:endParaRPr lang="zh-CN" altLang="en-US" sz="96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5880" y="3777615"/>
            <a:ext cx="375412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  <a:sym typeface="+mn-ea"/>
              </a:rPr>
              <a:t>场内市场发展历程</a:t>
            </a:r>
            <a:endParaRPr lang="en-US" altLang="zh-CN" sz="2665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901717" y="4510789"/>
            <a:ext cx="6937973" cy="5848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</a:pPr>
            <a:r>
              <a:rPr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我国衍生品市场起步晚，经历早期探索、清理整顿、规范发展三个阶段</a:t>
            </a:r>
            <a:endParaRPr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20000"/>
              </a:lnSpc>
            </a:pPr>
            <a:r>
              <a:rPr lang="zh-CN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以下是对这三个阶段的简要介绍</a:t>
            </a:r>
            <a:endParaRPr 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82727" y="2490049"/>
            <a:ext cx="702937" cy="707692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410781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1990-19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9</a:t>
            </a:r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3：早期探索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20261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198880" y="1628355"/>
            <a:ext cx="9794240" cy="1860795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TextBox 42"/>
          <p:cNvSpPr txBox="1"/>
          <p:nvPr/>
        </p:nvSpPr>
        <p:spPr>
          <a:xfrm>
            <a:off x="1595500" y="1952979"/>
            <a:ext cx="9001000" cy="589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1990年10月，郑州粮食批发市场成立并且引入期货交易机制，标志着我国衍生品市场正式开始发展。随后的几年内商品交易所如雨后春笋般冒出，1993年底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已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有交易所超50家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1148656" y="156893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93"/>
          <p:cNvSpPr/>
          <p:nvPr/>
        </p:nvSpPr>
        <p:spPr>
          <a:xfrm rot="10800000">
            <a:off x="10661961" y="316427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Freeform 5"/>
          <p:cNvSpPr/>
          <p:nvPr/>
        </p:nvSpPr>
        <p:spPr bwMode="auto">
          <a:xfrm>
            <a:off x="1873303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1981129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3972411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4080237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6104965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6212791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62118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粮食期货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95049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过度投机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61226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批发市场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58" name="Freeform 5"/>
          <p:cNvSpPr/>
          <p:nvPr/>
        </p:nvSpPr>
        <p:spPr bwMode="auto">
          <a:xfrm>
            <a:off x="8224315" y="3946017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59" name="Freeform 5"/>
          <p:cNvSpPr/>
          <p:nvPr/>
        </p:nvSpPr>
        <p:spPr bwMode="auto">
          <a:xfrm>
            <a:off x="8332140" y="4041584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514399" y="4594524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操纵市场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9" grpId="0" bldLvl="0" animBg="1"/>
      <p:bldP spid="10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58" grpId="0" bldLvl="0" animBg="1"/>
      <p:bldP spid="59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417512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199</a:t>
            </a:r>
            <a:r>
              <a:rPr lang="en-US" altLang="zh-CN" sz="2665" spc="300" dirty="0">
                <a:latin typeface="方正兰亭细黑_GBK" pitchFamily="2" charset="-122"/>
                <a:ea typeface="方正兰亭细黑_GBK" pitchFamily="2" charset="-122"/>
              </a:rPr>
              <a:t>3</a:t>
            </a:r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-</a:t>
            </a:r>
            <a:r>
              <a:rPr lang="en-US" sz="2665" spc="300" dirty="0">
                <a:latin typeface="方正兰亭细黑_GBK" pitchFamily="2" charset="-122"/>
                <a:ea typeface="方正兰亭细黑_GBK" pitchFamily="2" charset="-122"/>
              </a:rPr>
              <a:t>2000</a:t>
            </a:r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：清理整顿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20261" y="38693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198880" y="1628355"/>
            <a:ext cx="9794240" cy="1860795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TextBox 42"/>
          <p:cNvSpPr txBox="1"/>
          <p:nvPr/>
        </p:nvSpPr>
        <p:spPr>
          <a:xfrm>
            <a:off x="1595500" y="1952979"/>
            <a:ext cx="9001000" cy="589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国务院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后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于1993年和1998年下发通知对期货市场进行整治，限制交易范围、参与单位、产品品种，制止盲目发展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1148656" y="156893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93"/>
          <p:cNvSpPr/>
          <p:nvPr/>
        </p:nvSpPr>
        <p:spPr>
          <a:xfrm rot="10800000">
            <a:off x="10661961" y="316427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Freeform 5"/>
          <p:cNvSpPr/>
          <p:nvPr/>
        </p:nvSpPr>
        <p:spPr bwMode="auto">
          <a:xfrm>
            <a:off x="1873303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1981129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3972411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4080237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6104965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6212791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62118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限制规模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95049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准入门槛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61226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规范产品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58" name="Freeform 5"/>
          <p:cNvSpPr/>
          <p:nvPr/>
        </p:nvSpPr>
        <p:spPr bwMode="auto">
          <a:xfrm>
            <a:off x="8224315" y="3946017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59" name="Freeform 5"/>
          <p:cNvSpPr/>
          <p:nvPr/>
        </p:nvSpPr>
        <p:spPr bwMode="auto">
          <a:xfrm>
            <a:off x="8332140" y="4041584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61682" y="4594524"/>
            <a:ext cx="1710055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交易所制度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9" grpId="0" bldLvl="0" animBg="1"/>
      <p:bldP spid="10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58" grpId="0" bldLvl="0" animBg="1"/>
      <p:bldP spid="59" grpId="0" bldLvl="0" animBg="1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357949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65" spc="300" dirty="0">
                <a:latin typeface="方正兰亭细黑_GBK" pitchFamily="2" charset="-122"/>
                <a:ea typeface="方正兰亭细黑_GBK" pitchFamily="2" charset="-122"/>
              </a:rPr>
              <a:t>2000 - </a:t>
            </a:r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：规范发展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54171" y="41106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198880" y="1628140"/>
            <a:ext cx="9775190" cy="208915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TextBox 42"/>
          <p:cNvSpPr txBox="1"/>
          <p:nvPr/>
        </p:nvSpPr>
        <p:spPr>
          <a:xfrm>
            <a:off x="1595500" y="1952979"/>
            <a:ext cx="9001000" cy="147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整顿过后，全国只保留上海期货交易所、大连商品交易所、郑州商品交易所三个交易所，我国期货市场步入规范发展阶段。2006年第四家期货交易所中国金融期货交易所成立，也是境内首家金融衍生品交易所。2013年，上海期货交易所发起设立上海国际能源交易中心，进行能源类衍生品交易。2015年证监会批准上交所上市上证50ETF期权，是境内首只场内期权产品。2019年期权品种扩容，上交所、深交所上市沪深300ETF期权产品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1148656" y="156893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93"/>
          <p:cNvSpPr/>
          <p:nvPr/>
        </p:nvSpPr>
        <p:spPr>
          <a:xfrm rot="10800000">
            <a:off x="10661961" y="316427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Freeform 5"/>
          <p:cNvSpPr/>
          <p:nvPr/>
        </p:nvSpPr>
        <p:spPr bwMode="auto">
          <a:xfrm>
            <a:off x="1873303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4" name="Freeform 5"/>
          <p:cNvSpPr/>
          <p:nvPr/>
        </p:nvSpPr>
        <p:spPr bwMode="auto">
          <a:xfrm>
            <a:off x="1981129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3972411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2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4080237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2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6104965" y="3946019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6212791" y="4041585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9400" y="4594525"/>
            <a:ext cx="1710055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金融衍生品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95049" y="4594525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场内期权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08509" y="4594525"/>
            <a:ext cx="1710055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能源衍生品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58" name="Freeform 5"/>
          <p:cNvSpPr/>
          <p:nvPr/>
        </p:nvSpPr>
        <p:spPr bwMode="auto">
          <a:xfrm>
            <a:off x="8224315" y="3946017"/>
            <a:ext cx="1981723" cy="17563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1A3F6C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59" name="Freeform 5"/>
          <p:cNvSpPr/>
          <p:nvPr/>
        </p:nvSpPr>
        <p:spPr bwMode="auto">
          <a:xfrm>
            <a:off x="8332140" y="4041584"/>
            <a:ext cx="1766068" cy="156525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01600" dist="508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63500" h="190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514400" y="4594524"/>
            <a:ext cx="140462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rPr>
              <a:t>品种扩容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ITC Avant Garde Std Bk" panose="020B0502020202020204" pitchFamily="34" charset="0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9" grpId="0" bldLvl="0" animBg="1"/>
      <p:bldP spid="10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58" grpId="0" bldLvl="0" animBg="1"/>
      <p:bldP spid="59" grpId="0" bldLvl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26669" y="1666124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1A3F6C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任意多边形 8"/>
          <p:cNvSpPr/>
          <p:nvPr/>
        </p:nvSpPr>
        <p:spPr>
          <a:xfrm>
            <a:off x="-118833" y="-570591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4001460" y="4379076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1A3F6C"/>
                </a:solidFill>
                <a:latin typeface="Impact" panose="020B0806030902050204" pitchFamily="34" charset="0"/>
              </a:rPr>
              <a:t>PART 02</a:t>
            </a:r>
            <a:endParaRPr lang="zh-CN" altLang="en-US" sz="9600" dirty="0">
              <a:solidFill>
                <a:srgbClr val="1A3F6C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5880" y="3777615"/>
            <a:ext cx="375412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  <a:sym typeface="+mn-ea"/>
              </a:rPr>
              <a:t>场内市场交易现状</a:t>
            </a:r>
            <a:endParaRPr lang="zh-CN" altLang="en-US" sz="2665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3911242" y="4521584"/>
            <a:ext cx="6937973" cy="5848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本部分列举了各大期货交易所中最新的产品品类、成交、持仓等方面的相关数据，以及一些其他类型衍生品的交易数据。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82727" y="2490049"/>
            <a:ext cx="702937" cy="707692"/>
            <a:chOff x="5042691" y="2273920"/>
            <a:chExt cx="702937" cy="707692"/>
          </a:xfrm>
          <a:solidFill>
            <a:srgbClr val="1A3F6C"/>
          </a:solidFill>
        </p:grpSpPr>
        <p:sp>
          <p:nvSpPr>
            <p:cNvPr id="15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093720" y="1018540"/>
            <a:ext cx="8411210" cy="5426710"/>
            <a:chOff x="4872" y="1604"/>
            <a:chExt cx="13246" cy="8546"/>
          </a:xfrm>
        </p:grpSpPr>
        <p:grpSp>
          <p:nvGrpSpPr>
            <p:cNvPr id="3" name="组合 2"/>
            <p:cNvGrpSpPr/>
            <p:nvPr/>
          </p:nvGrpSpPr>
          <p:grpSpPr>
            <a:xfrm>
              <a:off x="4872" y="1604"/>
              <a:ext cx="13246" cy="8546"/>
              <a:chOff x="4872" y="2233"/>
              <a:chExt cx="13246" cy="7207"/>
            </a:xfrm>
          </p:grpSpPr>
          <p:sp>
            <p:nvSpPr>
              <p:cNvPr id="10" name="原创设计师QQ598969553      _5"/>
              <p:cNvSpPr/>
              <p:nvPr/>
            </p:nvSpPr>
            <p:spPr>
              <a:xfrm>
                <a:off x="4872" y="2233"/>
                <a:ext cx="13246" cy="7207"/>
              </a:xfrm>
              <a:prstGeom prst="roundRect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  <a:miter lim="800000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>
                  <a:latin typeface="Agency FB"/>
                  <a:ea typeface="造字工房悦黑（非商用）常规体"/>
                </a:endParaRPr>
              </a:p>
            </p:txBody>
          </p:sp>
          <p:pic>
            <p:nvPicPr>
              <p:cNvPr id="2" name="图片 1" descr="截屏2022-03-08 00.16.18"/>
              <p:cNvPicPr>
                <a:picLocks noChangeAspect="1"/>
              </p:cNvPicPr>
              <p:nvPr/>
            </p:nvPicPr>
            <p:blipFill>
              <a:blip r:embed="rId1"/>
              <a:srcRect l="388" t="752"/>
              <a:stretch>
                <a:fillRect/>
              </a:stretch>
            </p:blipFill>
            <p:spPr>
              <a:xfrm>
                <a:off x="5841" y="2725"/>
                <a:ext cx="11309" cy="4802"/>
              </a:xfrm>
              <a:prstGeom prst="rect">
                <a:avLst/>
              </a:prstGeom>
            </p:spPr>
          </p:pic>
        </p:grpSp>
        <p:pic>
          <p:nvPicPr>
            <p:cNvPr id="54" name="图片 53" descr="截屏2022-03-08 00.45.31"/>
            <p:cNvPicPr>
              <a:picLocks noChangeAspect="1"/>
            </p:cNvPicPr>
            <p:nvPr/>
          </p:nvPicPr>
          <p:blipFill>
            <a:blip r:embed="rId2"/>
            <a:srcRect l="628" r="476" b="2636"/>
            <a:stretch>
              <a:fillRect/>
            </a:stretch>
          </p:blipFill>
          <p:spPr>
            <a:xfrm>
              <a:off x="5841" y="7882"/>
              <a:ext cx="9133" cy="1662"/>
            </a:xfrm>
            <a:prstGeom prst="rect">
              <a:avLst/>
            </a:prstGeom>
          </p:spPr>
        </p:pic>
      </p:grpSp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8232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上海期货交易所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3565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原创设计师QQ598969553      _8"/>
          <p:cNvGrpSpPr/>
          <p:nvPr/>
        </p:nvGrpSpPr>
        <p:grpSpPr>
          <a:xfrm>
            <a:off x="1103630" y="2127885"/>
            <a:ext cx="2605405" cy="2602865"/>
            <a:chOff x="2201071" y="3406041"/>
            <a:chExt cx="1805286" cy="1805938"/>
          </a:xfrm>
        </p:grpSpPr>
        <p:grpSp>
          <p:nvGrpSpPr>
            <p:cNvPr id="18" name="组合 17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/>
              </a:p>
            </p:txBody>
          </p:sp>
        </p:grpSp>
        <p:sp>
          <p:nvSpPr>
            <p:cNvPr id="19" name="TextBox 69"/>
            <p:cNvSpPr txBox="1"/>
            <p:nvPr/>
          </p:nvSpPr>
          <p:spPr>
            <a:xfrm>
              <a:off x="2687848" y="3968257"/>
              <a:ext cx="1023614" cy="64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有色金属</a:t>
              </a:r>
              <a:endParaRPr lang="en-US" altLang="zh-CN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贵金属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燃料油、沥青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纸浆、橡胶等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7009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2507" y="322923"/>
            <a:ext cx="366369" cy="36636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34"/>
          <p:cNvSpPr txBox="1"/>
          <p:nvPr/>
        </p:nvSpPr>
        <p:spPr>
          <a:xfrm>
            <a:off x="1211943" y="275107"/>
            <a:ext cx="28232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spc="300" dirty="0">
                <a:latin typeface="方正兰亭细黑_GBK" pitchFamily="2" charset="-122"/>
                <a:ea typeface="方正兰亭细黑_GBK" pitchFamily="2" charset="-122"/>
              </a:rPr>
              <a:t>郑州期货交易所</a:t>
            </a:r>
            <a:endParaRPr lang="zh-CN" altLang="en-US" sz="2665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35656" y="367254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57" y="200500"/>
            <a:ext cx="1888787" cy="59820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677160" y="1018540"/>
            <a:ext cx="8826500" cy="5502910"/>
            <a:chOff x="4216" y="1604"/>
            <a:chExt cx="13900" cy="8666"/>
          </a:xfrm>
        </p:grpSpPr>
        <p:sp>
          <p:nvSpPr>
            <p:cNvPr id="10" name="原创设计师QQ598969553      _5"/>
            <p:cNvSpPr/>
            <p:nvPr/>
          </p:nvSpPr>
          <p:spPr>
            <a:xfrm>
              <a:off x="4216" y="1604"/>
              <a:ext cx="13900" cy="8666"/>
            </a:xfrm>
            <a:prstGeom prst="roundRect">
              <a:avLst/>
            </a:prstGeom>
            <a:gradFill flip="none" rotWithShape="1">
              <a:gsLst>
                <a:gs pos="45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000000" scaled="0"/>
              <a:tileRect/>
            </a:gradFill>
            <a:ln w="635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7400000" scaled="0"/>
              </a:gradFill>
              <a:prstDash val="solid"/>
              <a:miter lim="800000"/>
            </a:ln>
            <a:effectLst>
              <a:outerShdw blurRad="152400" dist="38100" dir="810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latin typeface="Agency FB"/>
                <a:ea typeface="造字工房悦黑（非商用）常规体"/>
              </a:endParaRPr>
            </a:p>
          </p:txBody>
        </p:sp>
        <p:pic>
          <p:nvPicPr>
            <p:cNvPr id="7" name="图片 6" descr="截屏2022-03-08 00.32.46"/>
            <p:cNvPicPr>
              <a:picLocks noChangeAspect="1"/>
            </p:cNvPicPr>
            <p:nvPr/>
          </p:nvPicPr>
          <p:blipFill>
            <a:blip r:embed="rId2"/>
            <a:srcRect l="611" t="602"/>
            <a:stretch>
              <a:fillRect/>
            </a:stretch>
          </p:blipFill>
          <p:spPr>
            <a:xfrm>
              <a:off x="5257" y="1969"/>
              <a:ext cx="11704" cy="7921"/>
            </a:xfrm>
            <a:prstGeom prst="rect">
              <a:avLst/>
            </a:prstGeom>
          </p:spPr>
        </p:pic>
      </p:grpSp>
      <p:grpSp>
        <p:nvGrpSpPr>
          <p:cNvPr id="17" name="原创设计师QQ598969553      _8"/>
          <p:cNvGrpSpPr/>
          <p:nvPr/>
        </p:nvGrpSpPr>
        <p:grpSpPr>
          <a:xfrm>
            <a:off x="732790" y="2127885"/>
            <a:ext cx="2605405" cy="2602865"/>
            <a:chOff x="2201071" y="3406041"/>
            <a:chExt cx="1805286" cy="1805938"/>
          </a:xfrm>
        </p:grpSpPr>
        <p:grpSp>
          <p:nvGrpSpPr>
            <p:cNvPr id="18" name="组合 17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2" name="同心圆 6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5"/>
                </a:p>
              </p:txBody>
            </p:sp>
          </p:grpSp>
          <p:sp>
            <p:nvSpPr>
              <p:cNvPr id="21" name="椭圆 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5"/>
              </a:p>
            </p:txBody>
          </p:sp>
        </p:grpSp>
        <p:sp>
          <p:nvSpPr>
            <p:cNvPr id="19" name="TextBox 69"/>
            <p:cNvSpPr txBox="1"/>
            <p:nvPr/>
          </p:nvSpPr>
          <p:spPr>
            <a:xfrm>
              <a:off x="2630209" y="3968257"/>
              <a:ext cx="1023614" cy="64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棉花、甲醇、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菜籽油、水稻、小麦、农作物、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r>
                <a:rPr lang="zh-CN" altLang="en-US" sz="1355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玻璃、煤等</a:t>
              </a:r>
              <a:endParaRPr lang="zh-CN" altLang="en-US" sz="1355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WPS 演示</Application>
  <PresentationFormat>宽屏</PresentationFormat>
  <Paragraphs>208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5" baseType="lpstr">
      <vt:lpstr>Arial</vt:lpstr>
      <vt:lpstr>方正书宋_GBK</vt:lpstr>
      <vt:lpstr>Wingdings</vt:lpstr>
      <vt:lpstr>微软雅黑</vt:lpstr>
      <vt:lpstr>汉仪旗黑</vt:lpstr>
      <vt:lpstr>方正兰亭粗黑_GBK</vt:lpstr>
      <vt:lpstr>Calibri</vt:lpstr>
      <vt:lpstr>宋体</vt:lpstr>
      <vt:lpstr>ITC Avant Garde Std XLt</vt:lpstr>
      <vt:lpstr>苹方-简</vt:lpstr>
      <vt:lpstr>ITC Avant Garde Std XLt</vt:lpstr>
      <vt:lpstr>Impact</vt:lpstr>
      <vt:lpstr>ITC Avant Garde Std Bk</vt:lpstr>
      <vt:lpstr>方正兰亭细黑_GBK</vt:lpstr>
      <vt:lpstr>Agency FB</vt:lpstr>
      <vt:lpstr>造字工房悦黑（非商用）常规体</vt:lpstr>
      <vt:lpstr>微软雅黑</vt:lpstr>
      <vt:lpstr>Helvetica Neue</vt:lpstr>
      <vt:lpstr>冬青黑体简体中文</vt:lpstr>
      <vt:lpstr>宋体</vt:lpstr>
      <vt:lpstr>Arial Unicode MS</vt:lpstr>
      <vt:lpstr>汉仪书宋二KW</vt:lpstr>
      <vt:lpstr>Thonburi</vt:lpstr>
      <vt:lpstr>Calibri Light</vt:lpstr>
      <vt:lpstr>Calibri</vt:lpstr>
      <vt:lpstr>Agency FB</vt:lpstr>
      <vt:lpstr>方正兰亭粗黑_GBK</vt:lpstr>
      <vt:lpstr>方正兰亭细黑_GBK</vt:lpstr>
      <vt:lpstr>造字工房悦黑（非商用）常规体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xushaoqian</dc:creator>
  <cp:lastModifiedBy>xushaoqian</cp:lastModifiedBy>
  <cp:revision>2</cp:revision>
  <dcterms:created xsi:type="dcterms:W3CDTF">2022-03-08T01:31:37Z</dcterms:created>
  <dcterms:modified xsi:type="dcterms:W3CDTF">2022-03-08T01:31:37Z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